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0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2" r:id="rId14"/>
    <p:sldId id="273" r:id="rId15"/>
    <p:sldId id="267" r:id="rId16"/>
    <p:sldId id="270" r:id="rId17"/>
    <p:sldId id="268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Simpson (Student)" initials="DS(" lastIdx="2" clrIdx="0">
    <p:extLst>
      <p:ext uri="{19B8F6BF-5375-455C-9EA6-DF929625EA0E}">
        <p15:presenceInfo xmlns:p15="http://schemas.microsoft.com/office/powerpoint/2012/main" userId="S::dsimps06@birkbeck.ac.uk::e2bebfd3-6325-405b-a347-55e1d6ecfb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B4066-5203-4C56-BE58-65926C5F631E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D52CD-D709-4E73-8D8C-D8511E74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423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0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7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3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5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8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63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5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ADF8744-24A2-4613-9B64-91E60166D810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347F6B4-8316-4D26-B292-4ACD75D9AE7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34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auto_examples/datasets/plot_iris_dataset.html#sphx-glr-auto-examples-datasets-plot-iris-dataset-p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38FEB0-1F84-400F-9DAB-996C9D2E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5"/>
            <a:ext cx="3456058" cy="43607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00B6F5-946F-4176-8C10-36B6B9FE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902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Anomaly detection with supervised and unsupervised machine learning techniques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92892C-B045-4E77-8C90-772E083C5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449111" y="1845735"/>
            <a:ext cx="3456058" cy="2463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70CB6-BC6E-437F-96D4-DD3C84E8D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747" y="2962644"/>
            <a:ext cx="3243843" cy="3243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C34F1-F6F6-4BFA-9FA4-9D606B5F356B}"/>
              </a:ext>
            </a:extLst>
          </p:cNvPr>
          <p:cNvSpPr txBox="1"/>
          <p:nvPr/>
        </p:nvSpPr>
        <p:spPr>
          <a:xfrm>
            <a:off x="5128725" y="2593312"/>
            <a:ext cx="2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 Card Fraud Dataset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DB27D3-5BCE-4153-A4D8-92E54DB63D6D}"/>
              </a:ext>
            </a:extLst>
          </p:cNvPr>
          <p:cNvCxnSpPr>
            <a:cxnSpLocks/>
          </p:cNvCxnSpPr>
          <p:nvPr/>
        </p:nvCxnSpPr>
        <p:spPr>
          <a:xfrm flipV="1">
            <a:off x="6096000" y="4127383"/>
            <a:ext cx="2494327" cy="190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9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142D-14D0-4423-8ECC-30036FF223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6396" y="311849"/>
            <a:ext cx="11859208" cy="812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Anomaly Detection by applying the Gaussian distribution to the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6403F-859C-4E26-BF72-831C6BB2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888" y="3598585"/>
            <a:ext cx="2977871" cy="2541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115785-B68F-4D28-A184-411345F2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121" y="3598586"/>
            <a:ext cx="3041142" cy="2541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0BC0C0-88FE-470F-BCDB-0F4B8FF0E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888" y="1024312"/>
            <a:ext cx="2977871" cy="255474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FDBAEF9-B362-43F9-B961-8A186D84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92" y="1024312"/>
            <a:ext cx="2977871" cy="254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958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F046-4807-4BD9-ACD2-65FFDDBFA4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9396" y="8612"/>
            <a:ext cx="9353207" cy="767873"/>
          </a:xfrm>
        </p:spPr>
        <p:txBody>
          <a:bodyPr>
            <a:normAutofit fontScale="90000"/>
          </a:bodyPr>
          <a:lstStyle/>
          <a:p>
            <a:r>
              <a:rPr lang="en-US" dirty="0"/>
              <a:t>Anomaly Detection using Isolation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46302-65FD-433F-B7EA-5234C996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234" y="776485"/>
            <a:ext cx="3218052" cy="2760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DDBD8-4891-4068-AB7B-65C0BB87A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58" y="3537280"/>
            <a:ext cx="3304049" cy="2760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59CAC-8800-4146-AECD-C00E4D7DB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234" y="3429000"/>
            <a:ext cx="3238545" cy="2763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B29D05-13AD-4D90-9FD2-D0D0A573C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258" y="776485"/>
            <a:ext cx="3235308" cy="27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2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2140-983F-49D1-8FCE-D122AA2A87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5420" y="159274"/>
            <a:ext cx="9741159" cy="745380"/>
          </a:xfrm>
        </p:spPr>
        <p:txBody>
          <a:bodyPr>
            <a:normAutofit fontScale="90000"/>
          </a:bodyPr>
          <a:lstStyle/>
          <a:p>
            <a:r>
              <a:rPr lang="en-US" dirty="0"/>
              <a:t>Anomaly Detection using One Class SVM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C6B13-88FA-46BC-99C5-CA3D7899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553" y="946773"/>
            <a:ext cx="3043140" cy="2610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42CD0-5A9B-4FDE-A2EC-5F123F4B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78" y="3501467"/>
            <a:ext cx="3107800" cy="2596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7BF8E-A2AF-4E86-B50E-AAE74185D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553" y="3598527"/>
            <a:ext cx="3059457" cy="2610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D061B-FBA6-4AB4-8A2A-B1CC8C125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679" y="945671"/>
            <a:ext cx="3043140" cy="25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4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F2E6-6F45-4C23-934F-F4B3CBA9A0BF}"/>
              </a:ext>
            </a:extLst>
          </p:cNvPr>
          <p:cNvSpPr txBox="1">
            <a:spLocks/>
          </p:cNvSpPr>
          <p:nvPr/>
        </p:nvSpPr>
        <p:spPr>
          <a:xfrm>
            <a:off x="1637565" y="0"/>
            <a:ext cx="8916870" cy="7453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Anomaly Detection using LSTM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A2FEB-9AB2-4340-A5E0-6A40F789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113" y="1072096"/>
            <a:ext cx="3035808" cy="2485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0999F1-E2AE-4DDB-B3D0-A7D1AFF5785E}"/>
              </a:ext>
            </a:extLst>
          </p:cNvPr>
          <p:cNvSpPr txBox="1"/>
          <p:nvPr/>
        </p:nvSpPr>
        <p:spPr>
          <a:xfrm>
            <a:off x="4088493" y="745380"/>
            <a:ext cx="286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Fraction = 0.001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05AA0-FDC9-498F-8B04-5548AF320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160" y="1069831"/>
            <a:ext cx="3035808" cy="2485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238F19-946A-475E-8E4F-179D849B7D13}"/>
              </a:ext>
            </a:extLst>
          </p:cNvPr>
          <p:cNvSpPr txBox="1"/>
          <p:nvPr/>
        </p:nvSpPr>
        <p:spPr>
          <a:xfrm>
            <a:off x="8225604" y="720131"/>
            <a:ext cx="286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Fraction = 0.01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7813E-4C9A-41EE-A85A-F228EDE8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69830"/>
            <a:ext cx="3035808" cy="2221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7CB5DE-225C-4B01-B251-30E188D5AB32}"/>
              </a:ext>
            </a:extLst>
          </p:cNvPr>
          <p:cNvSpPr txBox="1"/>
          <p:nvPr/>
        </p:nvSpPr>
        <p:spPr>
          <a:xfrm>
            <a:off x="4562252" y="3500328"/>
            <a:ext cx="19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Anomaly detected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735822-1EC3-4B9C-AB52-5CF24E5F770A}"/>
              </a:ext>
            </a:extLst>
          </p:cNvPr>
          <p:cNvCxnSpPr>
            <a:cxnSpLocks/>
          </p:cNvCxnSpPr>
          <p:nvPr/>
        </p:nvCxnSpPr>
        <p:spPr>
          <a:xfrm>
            <a:off x="3552825" y="808198"/>
            <a:ext cx="0" cy="550032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E95A34-D336-4D3C-8827-C23679CE4FD6}"/>
              </a:ext>
            </a:extLst>
          </p:cNvPr>
          <p:cNvCxnSpPr>
            <a:cxnSpLocks/>
          </p:cNvCxnSpPr>
          <p:nvPr/>
        </p:nvCxnSpPr>
        <p:spPr>
          <a:xfrm>
            <a:off x="7488660" y="808198"/>
            <a:ext cx="0" cy="550032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E2ED50-2199-445F-8591-95A57C8E4303}"/>
              </a:ext>
            </a:extLst>
          </p:cNvPr>
          <p:cNvCxnSpPr>
            <a:cxnSpLocks/>
          </p:cNvCxnSpPr>
          <p:nvPr/>
        </p:nvCxnSpPr>
        <p:spPr>
          <a:xfrm flipH="1">
            <a:off x="125835" y="1069830"/>
            <a:ext cx="115180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55C6441-D22B-41DC-ABCB-EF0067D66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3" y="3808105"/>
            <a:ext cx="3035808" cy="222174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3CCAD45-899C-40CC-AED7-51B36EDE2486}"/>
              </a:ext>
            </a:extLst>
          </p:cNvPr>
          <p:cNvCxnSpPr>
            <a:cxnSpLocks/>
          </p:cNvCxnSpPr>
          <p:nvPr/>
        </p:nvCxnSpPr>
        <p:spPr>
          <a:xfrm flipH="1">
            <a:off x="119661" y="3751021"/>
            <a:ext cx="115180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5903B23-4F32-41E8-B972-D8E1E8BD6DE7}"/>
              </a:ext>
            </a:extLst>
          </p:cNvPr>
          <p:cNvSpPr txBox="1"/>
          <p:nvPr/>
        </p:nvSpPr>
        <p:spPr>
          <a:xfrm>
            <a:off x="8131102" y="3500328"/>
            <a:ext cx="203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 Anomalies detected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A4E785-1B77-49D5-9991-37FF8E5FCCF8}"/>
              </a:ext>
            </a:extLst>
          </p:cNvPr>
          <p:cNvSpPr txBox="1"/>
          <p:nvPr/>
        </p:nvSpPr>
        <p:spPr>
          <a:xfrm>
            <a:off x="4562252" y="6000744"/>
            <a:ext cx="19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 Anomaly detected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E95C8CE-AE5B-4E62-88BB-AD674B862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937" y="3809881"/>
            <a:ext cx="2991982" cy="21331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BD95B93-D306-435A-9B0C-68CBD8492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9722" y="3808106"/>
            <a:ext cx="2990088" cy="21349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FF3B598-25B6-4538-827D-397D5D7A24A5}"/>
              </a:ext>
            </a:extLst>
          </p:cNvPr>
          <p:cNvSpPr txBox="1"/>
          <p:nvPr/>
        </p:nvSpPr>
        <p:spPr>
          <a:xfrm>
            <a:off x="8287804" y="6005203"/>
            <a:ext cx="203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 Anomalies detected</a:t>
            </a:r>
          </a:p>
        </p:txBody>
      </p:sp>
    </p:spTree>
    <p:extLst>
      <p:ext uri="{BB962C8B-B14F-4D97-AF65-F5344CB8AC3E}">
        <p14:creationId xmlns:p14="http://schemas.microsoft.com/office/powerpoint/2010/main" val="2049132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F2E6-6F45-4C23-934F-F4B3CBA9A0BF}"/>
              </a:ext>
            </a:extLst>
          </p:cNvPr>
          <p:cNvSpPr txBox="1">
            <a:spLocks/>
          </p:cNvSpPr>
          <p:nvPr/>
        </p:nvSpPr>
        <p:spPr>
          <a:xfrm>
            <a:off x="1637565" y="0"/>
            <a:ext cx="8916870" cy="7453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Anomaly Detection using LSTM Neural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999F1-E2AE-4DDB-B3D0-A7D1AFF5785E}"/>
              </a:ext>
            </a:extLst>
          </p:cNvPr>
          <p:cNvSpPr txBox="1"/>
          <p:nvPr/>
        </p:nvSpPr>
        <p:spPr>
          <a:xfrm>
            <a:off x="4088493" y="745380"/>
            <a:ext cx="286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Fraction = 0.001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38F19-946A-475E-8E4F-179D849B7D13}"/>
              </a:ext>
            </a:extLst>
          </p:cNvPr>
          <p:cNvSpPr txBox="1"/>
          <p:nvPr/>
        </p:nvSpPr>
        <p:spPr>
          <a:xfrm>
            <a:off x="8225604" y="720131"/>
            <a:ext cx="286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Fraction = 0.01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CB5DE-225C-4B01-B251-30E188D5AB32}"/>
              </a:ext>
            </a:extLst>
          </p:cNvPr>
          <p:cNvSpPr txBox="1"/>
          <p:nvPr/>
        </p:nvSpPr>
        <p:spPr>
          <a:xfrm>
            <a:off x="4562252" y="3500328"/>
            <a:ext cx="19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 Anomalies detected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735822-1EC3-4B9C-AB52-5CF24E5F770A}"/>
              </a:ext>
            </a:extLst>
          </p:cNvPr>
          <p:cNvCxnSpPr>
            <a:cxnSpLocks/>
          </p:cNvCxnSpPr>
          <p:nvPr/>
        </p:nvCxnSpPr>
        <p:spPr>
          <a:xfrm>
            <a:off x="3552825" y="808198"/>
            <a:ext cx="0" cy="550032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E95A34-D336-4D3C-8827-C23679CE4FD6}"/>
              </a:ext>
            </a:extLst>
          </p:cNvPr>
          <p:cNvCxnSpPr>
            <a:cxnSpLocks/>
          </p:cNvCxnSpPr>
          <p:nvPr/>
        </p:nvCxnSpPr>
        <p:spPr>
          <a:xfrm>
            <a:off x="7488660" y="808198"/>
            <a:ext cx="0" cy="550032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E2ED50-2199-445F-8591-95A57C8E4303}"/>
              </a:ext>
            </a:extLst>
          </p:cNvPr>
          <p:cNvCxnSpPr>
            <a:cxnSpLocks/>
          </p:cNvCxnSpPr>
          <p:nvPr/>
        </p:nvCxnSpPr>
        <p:spPr>
          <a:xfrm flipH="1">
            <a:off x="125835" y="1069830"/>
            <a:ext cx="115180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3CCAD45-899C-40CC-AED7-51B36EDE2486}"/>
              </a:ext>
            </a:extLst>
          </p:cNvPr>
          <p:cNvCxnSpPr>
            <a:cxnSpLocks/>
          </p:cNvCxnSpPr>
          <p:nvPr/>
        </p:nvCxnSpPr>
        <p:spPr>
          <a:xfrm flipH="1">
            <a:off x="119661" y="3751021"/>
            <a:ext cx="1151808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5903B23-4F32-41E8-B972-D8E1E8BD6DE7}"/>
              </a:ext>
            </a:extLst>
          </p:cNvPr>
          <p:cNvSpPr txBox="1"/>
          <p:nvPr/>
        </p:nvSpPr>
        <p:spPr>
          <a:xfrm>
            <a:off x="8131102" y="3500328"/>
            <a:ext cx="203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21 Anomalies detected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A4E785-1B77-49D5-9991-37FF8E5FCCF8}"/>
              </a:ext>
            </a:extLst>
          </p:cNvPr>
          <p:cNvSpPr txBox="1"/>
          <p:nvPr/>
        </p:nvSpPr>
        <p:spPr>
          <a:xfrm>
            <a:off x="4562252" y="6000744"/>
            <a:ext cx="1916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 Anomalies detected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F3B598-25B6-4538-827D-397D5D7A24A5}"/>
              </a:ext>
            </a:extLst>
          </p:cNvPr>
          <p:cNvSpPr txBox="1"/>
          <p:nvPr/>
        </p:nvSpPr>
        <p:spPr>
          <a:xfrm>
            <a:off x="8287804" y="6005203"/>
            <a:ext cx="203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54 Anomalies detected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E7C10-24CE-4F10-880B-6C1C7D7B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445"/>
            <a:ext cx="3035808" cy="2258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D97C67-D8F4-4B4F-ABD1-0379193B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39" y="1114712"/>
            <a:ext cx="2821309" cy="2258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E353E9-F58B-458A-9089-E97CF4F65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721" y="1123446"/>
            <a:ext cx="2821309" cy="2258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EB5574-8ABD-48D0-97D9-21155F427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08105"/>
            <a:ext cx="3035808" cy="2258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5C0841-9F09-4EFB-B220-0BA077765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652" y="3776270"/>
            <a:ext cx="2825496" cy="23131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341A0E-4418-484A-B527-6C38DCE94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8627" y="3778626"/>
            <a:ext cx="2825496" cy="231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9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6B93-CA8A-4994-BFDB-FE50E0CAE3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99760" y="139959"/>
            <a:ext cx="6392480" cy="757011"/>
          </a:xfrm>
        </p:spPr>
        <p:txBody>
          <a:bodyPr/>
          <a:lstStyle/>
          <a:p>
            <a:r>
              <a:rPr lang="en-US" dirty="0"/>
              <a:t>Credit Card Fraud Dataset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0047ED-7598-48E5-B3CC-584309F0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5" y="1812022"/>
            <a:ext cx="38862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094212-F5FB-440D-986C-687285BE6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896970"/>
            <a:ext cx="3752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E826466-9D00-4106-9110-D307E34FF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513218"/>
            <a:ext cx="3752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E53DF97-33D7-4DAA-AC4A-3A3E0BC3C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326" y="3429000"/>
            <a:ext cx="36004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725BF1-B881-4F69-BF5A-7140769008D1}"/>
              </a:ext>
            </a:extLst>
          </p:cNvPr>
          <p:cNvSpPr/>
          <p:nvPr/>
        </p:nvSpPr>
        <p:spPr>
          <a:xfrm>
            <a:off x="1407467" y="2481258"/>
            <a:ext cx="251670" cy="22650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9D40D-917D-4F41-8DD7-29D00B732B75}"/>
              </a:ext>
            </a:extLst>
          </p:cNvPr>
          <p:cNvSpPr txBox="1"/>
          <p:nvPr/>
        </p:nvSpPr>
        <p:spPr>
          <a:xfrm>
            <a:off x="2007742" y="4428270"/>
            <a:ext cx="140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Clusters =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65F9C-8C7C-4E61-B872-62E89FE2E0C7}"/>
              </a:ext>
            </a:extLst>
          </p:cNvPr>
          <p:cNvSpPr txBox="1"/>
          <p:nvPr/>
        </p:nvSpPr>
        <p:spPr>
          <a:xfrm>
            <a:off x="753805" y="1169830"/>
            <a:ext cx="250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Fraction = 0.001</a:t>
            </a:r>
          </a:p>
        </p:txBody>
      </p:sp>
    </p:spTree>
    <p:extLst>
      <p:ext uri="{BB962C8B-B14F-4D97-AF65-F5344CB8AC3E}">
        <p14:creationId xmlns:p14="http://schemas.microsoft.com/office/powerpoint/2010/main" val="411807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C61B7D-7BEE-4FE2-B3C8-DBCF41106F96}"/>
              </a:ext>
            </a:extLst>
          </p:cNvPr>
          <p:cNvSpPr txBox="1">
            <a:spLocks/>
          </p:cNvSpPr>
          <p:nvPr/>
        </p:nvSpPr>
        <p:spPr>
          <a:xfrm>
            <a:off x="2899760" y="139959"/>
            <a:ext cx="6392480" cy="757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Credit Card Fraud Dataset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2758F6F-8258-4690-9DB4-3043A752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5" y="1812022"/>
            <a:ext cx="38862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43DA93D-ADBB-4AE6-B259-F14BC00D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896970"/>
            <a:ext cx="3752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5B0081E-79EB-4244-951E-93AC11D505DA}"/>
              </a:ext>
            </a:extLst>
          </p:cNvPr>
          <p:cNvSpPr/>
          <p:nvPr/>
        </p:nvSpPr>
        <p:spPr>
          <a:xfrm>
            <a:off x="1407467" y="2481258"/>
            <a:ext cx="251670" cy="22650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D45779-ABB8-4833-87DD-1748D4AE86E0}"/>
              </a:ext>
            </a:extLst>
          </p:cNvPr>
          <p:cNvSpPr txBox="1"/>
          <p:nvPr/>
        </p:nvSpPr>
        <p:spPr>
          <a:xfrm>
            <a:off x="2007742" y="4428270"/>
            <a:ext cx="140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Clusters =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94844-D2D8-4170-856A-E995B735C453}"/>
              </a:ext>
            </a:extLst>
          </p:cNvPr>
          <p:cNvSpPr txBox="1"/>
          <p:nvPr/>
        </p:nvSpPr>
        <p:spPr>
          <a:xfrm>
            <a:off x="753805" y="1169830"/>
            <a:ext cx="250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Fraction = 0.01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5271B8C-299A-4EF8-8EAD-0A0A716D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486150"/>
            <a:ext cx="37433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B6C87C-0404-42D9-A87B-7C84DE831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75" y="2317491"/>
            <a:ext cx="3600450" cy="2724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55A5A3-343B-4D05-B578-0B92D60A2ADD}"/>
              </a:ext>
            </a:extLst>
          </p:cNvPr>
          <p:cNvSpPr txBox="1"/>
          <p:nvPr/>
        </p:nvSpPr>
        <p:spPr>
          <a:xfrm>
            <a:off x="8188350" y="5041641"/>
            <a:ext cx="433562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Increased TP, decreased TN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Decreased FN – </a:t>
            </a:r>
          </a:p>
          <a:p>
            <a:r>
              <a:rPr lang="en-US" sz="1400" dirty="0"/>
              <a:t>	missing less occurrences of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Increased FP –</a:t>
            </a:r>
          </a:p>
          <a:p>
            <a:r>
              <a:rPr lang="en-US" sz="1400" dirty="0"/>
              <a:t>	identifying no purchase as fraud more often</a:t>
            </a:r>
          </a:p>
        </p:txBody>
      </p:sp>
    </p:spTree>
    <p:extLst>
      <p:ext uri="{BB962C8B-B14F-4D97-AF65-F5344CB8AC3E}">
        <p14:creationId xmlns:p14="http://schemas.microsoft.com/office/powerpoint/2010/main" val="47899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ABA1EC9-1C5C-4092-AD79-A0DB8EED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66" y="2160919"/>
            <a:ext cx="4458869" cy="337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B225DF-2555-4DCE-8358-E24C60CFE9B6}"/>
              </a:ext>
            </a:extLst>
          </p:cNvPr>
          <p:cNvSpPr txBox="1">
            <a:spLocks/>
          </p:cNvSpPr>
          <p:nvPr/>
        </p:nvSpPr>
        <p:spPr>
          <a:xfrm>
            <a:off x="2899760" y="770919"/>
            <a:ext cx="6392480" cy="757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Credit Card Fraud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254A8-870E-4341-88F6-6E591F629CF6}"/>
              </a:ext>
            </a:extLst>
          </p:cNvPr>
          <p:cNvSpPr txBox="1"/>
          <p:nvPr/>
        </p:nvSpPr>
        <p:spPr>
          <a:xfrm>
            <a:off x="1123366" y="1841669"/>
            <a:ext cx="250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Fraction = 0.001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D7ADF-5CC6-46F5-954C-2A0DBE41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64" y="2211001"/>
            <a:ext cx="4458869" cy="3373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E82B20-4903-4383-8252-9272491C7B36}"/>
              </a:ext>
            </a:extLst>
          </p:cNvPr>
          <p:cNvSpPr txBox="1"/>
          <p:nvPr/>
        </p:nvSpPr>
        <p:spPr>
          <a:xfrm>
            <a:off x="9035726" y="1841669"/>
            <a:ext cx="228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Fraction = 0.01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53CD4-75BF-4D54-B461-FC0FA56458BA}"/>
              </a:ext>
            </a:extLst>
          </p:cNvPr>
          <p:cNvSpPr txBox="1"/>
          <p:nvPr/>
        </p:nvSpPr>
        <p:spPr>
          <a:xfrm>
            <a:off x="4467569" y="5505830"/>
            <a:ext cx="7724431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Increased TP, decreased TN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Decreased FN – </a:t>
            </a:r>
          </a:p>
          <a:p>
            <a:r>
              <a:rPr lang="en-US" sz="1600" dirty="0"/>
              <a:t>	missing less occurrences of fraud</a:t>
            </a:r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Increased FP –</a:t>
            </a:r>
          </a:p>
          <a:p>
            <a:r>
              <a:rPr lang="en-US" sz="1600" dirty="0"/>
              <a:t>	identifying no fraud as fraud more often</a:t>
            </a:r>
          </a:p>
        </p:txBody>
      </p:sp>
    </p:spTree>
    <p:extLst>
      <p:ext uri="{BB962C8B-B14F-4D97-AF65-F5344CB8AC3E}">
        <p14:creationId xmlns:p14="http://schemas.microsoft.com/office/powerpoint/2010/main" val="3645881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D90228-16EC-449F-A4F3-8176629717EB}"/>
              </a:ext>
            </a:extLst>
          </p:cNvPr>
          <p:cNvSpPr txBox="1">
            <a:spLocks/>
          </p:cNvSpPr>
          <p:nvPr/>
        </p:nvSpPr>
        <p:spPr>
          <a:xfrm>
            <a:off x="2899760" y="770919"/>
            <a:ext cx="6392480" cy="757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Credit Card Fraud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BCF39-9642-4A7D-9853-987327920E8B}"/>
              </a:ext>
            </a:extLst>
          </p:cNvPr>
          <p:cNvSpPr txBox="1"/>
          <p:nvPr/>
        </p:nvSpPr>
        <p:spPr>
          <a:xfrm>
            <a:off x="1113505" y="1845207"/>
            <a:ext cx="250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Fraction = 0.001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2FA1F31-B659-4486-98A4-3ABC6FF9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05" y="2214539"/>
            <a:ext cx="4436046" cy="33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D185B4-B963-46DC-8EDD-72786EB93E62}"/>
              </a:ext>
            </a:extLst>
          </p:cNvPr>
          <p:cNvSpPr txBox="1"/>
          <p:nvPr/>
        </p:nvSpPr>
        <p:spPr>
          <a:xfrm>
            <a:off x="8991652" y="1845207"/>
            <a:ext cx="227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Fraction = 0.01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9C327D-D20F-4BE2-AC02-DC6344AEB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334" y="2214539"/>
            <a:ext cx="4436046" cy="33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4CF4BE-5323-4A7B-B6E3-D71163FC0580}"/>
              </a:ext>
            </a:extLst>
          </p:cNvPr>
          <p:cNvSpPr txBox="1"/>
          <p:nvPr/>
        </p:nvSpPr>
        <p:spPr>
          <a:xfrm>
            <a:off x="4467569" y="5505830"/>
            <a:ext cx="7724431" cy="132343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Increased TP, decreased TN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Decreased FN – </a:t>
            </a:r>
          </a:p>
          <a:p>
            <a:r>
              <a:rPr lang="en-US" sz="1600" dirty="0"/>
              <a:t>	missing less occurrences of fraud</a:t>
            </a:r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Increased FP –</a:t>
            </a:r>
          </a:p>
          <a:p>
            <a:r>
              <a:rPr lang="en-US" sz="1600" dirty="0"/>
              <a:t>	identifying no fraud as fraud more often</a:t>
            </a:r>
          </a:p>
        </p:txBody>
      </p:sp>
    </p:spTree>
    <p:extLst>
      <p:ext uri="{BB962C8B-B14F-4D97-AF65-F5344CB8AC3E}">
        <p14:creationId xmlns:p14="http://schemas.microsoft.com/office/powerpoint/2010/main" val="193297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C7212C-45F7-444C-BD8B-F37EED0BEE7A}"/>
              </a:ext>
            </a:extLst>
          </p:cNvPr>
          <p:cNvSpPr txBox="1"/>
          <p:nvPr/>
        </p:nvSpPr>
        <p:spPr>
          <a:xfrm>
            <a:off x="7442155" y="2690059"/>
            <a:ext cx="41693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Applications of unsupervised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C67B5-A9AD-4320-879C-83EF1F9A2710}"/>
              </a:ext>
            </a:extLst>
          </p:cNvPr>
          <p:cNvSpPr txBox="1"/>
          <p:nvPr/>
        </p:nvSpPr>
        <p:spPr>
          <a:xfrm>
            <a:off x="4230869" y="681134"/>
            <a:ext cx="321128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/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9ED32-621B-4346-ABFA-3A3DE6C4E79D}"/>
              </a:ext>
            </a:extLst>
          </p:cNvPr>
          <p:cNvSpPr txBox="1"/>
          <p:nvPr/>
        </p:nvSpPr>
        <p:spPr>
          <a:xfrm>
            <a:off x="1331281" y="1922106"/>
            <a:ext cx="35579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Unsupervised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0E7E7-FA9A-4519-9ED5-3F5D63390F5A}"/>
              </a:ext>
            </a:extLst>
          </p:cNvPr>
          <p:cNvSpPr txBox="1"/>
          <p:nvPr/>
        </p:nvSpPr>
        <p:spPr>
          <a:xfrm>
            <a:off x="7442155" y="1915885"/>
            <a:ext cx="35579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Supervised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EB2EB-F889-4627-8A9C-CABE0FD4110F}"/>
              </a:ext>
            </a:extLst>
          </p:cNvPr>
          <p:cNvSpPr txBox="1"/>
          <p:nvPr/>
        </p:nvSpPr>
        <p:spPr>
          <a:xfrm>
            <a:off x="1483681" y="2690059"/>
            <a:ext cx="41693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Dimensionality Reduction using 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 Naïve Bayes with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Isolation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Class 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Learning: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LSTM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GRU</a:t>
            </a:r>
          </a:p>
        </p:txBody>
      </p:sp>
    </p:spTree>
    <p:extLst>
      <p:ext uri="{BB962C8B-B14F-4D97-AF65-F5344CB8AC3E}">
        <p14:creationId xmlns:p14="http://schemas.microsoft.com/office/powerpoint/2010/main" val="3187486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18208D-7E5D-46A3-990A-87BC05930E54}"/>
              </a:ext>
            </a:extLst>
          </p:cNvPr>
          <p:cNvSpPr txBox="1"/>
          <p:nvPr/>
        </p:nvSpPr>
        <p:spPr>
          <a:xfrm>
            <a:off x="3764559" y="826792"/>
            <a:ext cx="466288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/>
              <a:t>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6C9F7-5D9B-4542-AF0A-8BD875F3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87" y="1907765"/>
            <a:ext cx="2848373" cy="1228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20AAC7-E050-4005-A1DE-4179C45A9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92" y="2522213"/>
            <a:ext cx="5039428" cy="14194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D39AB1-3B44-429F-871B-E804FE61415D}"/>
              </a:ext>
            </a:extLst>
          </p:cNvPr>
          <p:cNvSpPr/>
          <p:nvPr/>
        </p:nvSpPr>
        <p:spPr>
          <a:xfrm>
            <a:off x="5365784" y="3192467"/>
            <a:ext cx="541175" cy="3431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B7F4A7-9683-4F42-B41C-D5DD11F9357F}"/>
              </a:ext>
            </a:extLst>
          </p:cNvPr>
          <p:cNvCxnSpPr>
            <a:cxnSpLocks/>
          </p:cNvCxnSpPr>
          <p:nvPr/>
        </p:nvCxnSpPr>
        <p:spPr>
          <a:xfrm flipH="1">
            <a:off x="5365784" y="1941999"/>
            <a:ext cx="2615988" cy="125046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BE2007-2AF4-451E-8A24-83F8A5768682}"/>
              </a:ext>
            </a:extLst>
          </p:cNvPr>
          <p:cNvCxnSpPr>
            <a:cxnSpLocks/>
          </p:cNvCxnSpPr>
          <p:nvPr/>
        </p:nvCxnSpPr>
        <p:spPr>
          <a:xfrm flipH="1">
            <a:off x="5906960" y="2854295"/>
            <a:ext cx="4763000" cy="68136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380997-F0AD-42A6-BD99-1800FDC0F6EE}"/>
              </a:ext>
            </a:extLst>
          </p:cNvPr>
          <p:cNvSpPr txBox="1"/>
          <p:nvPr/>
        </p:nvSpPr>
        <p:spPr>
          <a:xfrm>
            <a:off x="1142844" y="2608219"/>
            <a:ext cx="1260641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Minutes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Hours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47AFD7-70BE-438C-A483-EADA171004E8}"/>
              </a:ext>
            </a:extLst>
          </p:cNvPr>
          <p:cNvSpPr txBox="1"/>
          <p:nvPr/>
        </p:nvSpPr>
        <p:spPr>
          <a:xfrm>
            <a:off x="1142844" y="1941999"/>
            <a:ext cx="4886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Amazon East Coast AWS Datacenter CPU usage:</a:t>
            </a:r>
          </a:p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777339-2665-4BBB-AB09-58BDDCB1EC0C}"/>
              </a:ext>
            </a:extLst>
          </p:cNvPr>
          <p:cNvSpPr txBox="1"/>
          <p:nvPr/>
        </p:nvSpPr>
        <p:spPr>
          <a:xfrm>
            <a:off x="1142844" y="4152518"/>
            <a:ext cx="49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Temperature of Industrial Machine component: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095446A-B019-405A-894A-BCB8D172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772" y="4447952"/>
            <a:ext cx="2756330" cy="76530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828F6E9-1BA8-47AC-8900-72F10D99F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192" y="4718088"/>
            <a:ext cx="4972744" cy="142894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F3B3FD5-81DA-40F0-99AA-B56D758651FA}"/>
              </a:ext>
            </a:extLst>
          </p:cNvPr>
          <p:cNvSpPr/>
          <p:nvPr/>
        </p:nvSpPr>
        <p:spPr>
          <a:xfrm>
            <a:off x="5140833" y="4923937"/>
            <a:ext cx="644670" cy="45136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E5D7FE-F2B1-46A3-80D6-324131F7042B}"/>
              </a:ext>
            </a:extLst>
          </p:cNvPr>
          <p:cNvCxnSpPr>
            <a:cxnSpLocks/>
          </p:cNvCxnSpPr>
          <p:nvPr/>
        </p:nvCxnSpPr>
        <p:spPr>
          <a:xfrm flipH="1">
            <a:off x="5140833" y="4482186"/>
            <a:ext cx="2969126" cy="44175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5545DC8-D388-4160-B02C-0B3711910E26}"/>
              </a:ext>
            </a:extLst>
          </p:cNvPr>
          <p:cNvCxnSpPr>
            <a:cxnSpLocks/>
          </p:cNvCxnSpPr>
          <p:nvPr/>
        </p:nvCxnSpPr>
        <p:spPr>
          <a:xfrm flipH="1">
            <a:off x="5785503" y="5027517"/>
            <a:ext cx="4952599" cy="34778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D070B2F-DBB1-4525-B780-70F65BA652B9}"/>
              </a:ext>
            </a:extLst>
          </p:cNvPr>
          <p:cNvSpPr txBox="1"/>
          <p:nvPr/>
        </p:nvSpPr>
        <p:spPr>
          <a:xfrm>
            <a:off x="1142843" y="4830603"/>
            <a:ext cx="1260641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Hours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601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5B68B-08FE-476F-A51B-5D857A732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9494" y="3853198"/>
            <a:ext cx="5235471" cy="249256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800" b="1" dirty="0"/>
              <a:t>AWS average CPU usage across a given cluster:</a:t>
            </a:r>
          </a:p>
          <a:p>
            <a:pPr marL="342900" indent="-285750"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Hours</a:t>
            </a:r>
          </a:p>
          <a:p>
            <a:pPr marL="342900" indent="-285750"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Day</a:t>
            </a:r>
          </a:p>
          <a:p>
            <a:pPr marL="342900" indent="-285750">
              <a:lnSpc>
                <a:spcPct val="10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Weekday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CA458-40B3-4122-8D6D-563FE0467B90}"/>
              </a:ext>
            </a:extLst>
          </p:cNvPr>
          <p:cNvSpPr txBox="1"/>
          <p:nvPr/>
        </p:nvSpPr>
        <p:spPr>
          <a:xfrm>
            <a:off x="729493" y="2031334"/>
            <a:ext cx="3503776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Ambient temperature in an office:</a:t>
            </a:r>
          </a:p>
          <a:p>
            <a:pPr marL="34290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Hours</a:t>
            </a:r>
          </a:p>
          <a:p>
            <a:pPr marL="34290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pPr marL="34290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Working Hours</a:t>
            </a:r>
          </a:p>
          <a:p>
            <a:pPr marL="34290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Weekday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FC882-7C79-468B-A615-D263C24D7BAA}"/>
              </a:ext>
            </a:extLst>
          </p:cNvPr>
          <p:cNvSpPr txBox="1"/>
          <p:nvPr/>
        </p:nvSpPr>
        <p:spPr>
          <a:xfrm>
            <a:off x="3764559" y="826792"/>
            <a:ext cx="466288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/>
              <a:t>Feature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AAE3A-A9FF-40F5-A8A0-9A67BFAB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580" y="2333196"/>
            <a:ext cx="4810796" cy="1343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266F0-9DCE-4E6F-B68C-2A383FA8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580" y="4668943"/>
            <a:ext cx="4887007" cy="1362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B9C0E0-4185-4F2B-8AF1-25E699361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929" y="1972208"/>
            <a:ext cx="2219635" cy="11526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9CE170-512A-4B2D-A15A-7662558A9F6E}"/>
              </a:ext>
            </a:extLst>
          </p:cNvPr>
          <p:cNvSpPr/>
          <p:nvPr/>
        </p:nvSpPr>
        <p:spPr>
          <a:xfrm>
            <a:off x="3201083" y="2808514"/>
            <a:ext cx="299924" cy="48519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B96A0E-6BFA-449E-ACAA-0524A5C28868}"/>
              </a:ext>
            </a:extLst>
          </p:cNvPr>
          <p:cNvCxnSpPr>
            <a:cxnSpLocks/>
          </p:cNvCxnSpPr>
          <p:nvPr/>
        </p:nvCxnSpPr>
        <p:spPr>
          <a:xfrm flipH="1">
            <a:off x="3201082" y="1972208"/>
            <a:ext cx="5047179" cy="836306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2CD724-2DE0-4599-AB1B-7C942FD8487C}"/>
              </a:ext>
            </a:extLst>
          </p:cNvPr>
          <p:cNvCxnSpPr>
            <a:cxnSpLocks/>
          </p:cNvCxnSpPr>
          <p:nvPr/>
        </p:nvCxnSpPr>
        <p:spPr>
          <a:xfrm flipH="1">
            <a:off x="3501007" y="2892490"/>
            <a:ext cx="6858558" cy="401215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F0C4B49-61D1-4255-A66C-365318CAE0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5" b="-8409"/>
          <a:stretch/>
        </p:blipFill>
        <p:spPr>
          <a:xfrm>
            <a:off x="8248261" y="4160520"/>
            <a:ext cx="3086531" cy="128016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DA3BAD9-383A-4BCF-A56C-E4D74D837B44}"/>
              </a:ext>
            </a:extLst>
          </p:cNvPr>
          <p:cNvSpPr/>
          <p:nvPr/>
        </p:nvSpPr>
        <p:spPr>
          <a:xfrm>
            <a:off x="4818389" y="4814596"/>
            <a:ext cx="835962" cy="7814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541185-3B47-4005-AAE0-2B321B064337}"/>
              </a:ext>
            </a:extLst>
          </p:cNvPr>
          <p:cNvCxnSpPr>
            <a:cxnSpLocks/>
          </p:cNvCxnSpPr>
          <p:nvPr/>
        </p:nvCxnSpPr>
        <p:spPr>
          <a:xfrm flipH="1">
            <a:off x="4818389" y="4213987"/>
            <a:ext cx="3609051" cy="60060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6E858-0486-4DFB-BCBE-41D5EAFE8CC3}"/>
              </a:ext>
            </a:extLst>
          </p:cNvPr>
          <p:cNvCxnSpPr>
            <a:cxnSpLocks/>
          </p:cNvCxnSpPr>
          <p:nvPr/>
        </p:nvCxnSpPr>
        <p:spPr>
          <a:xfrm flipH="1">
            <a:off x="5617029" y="5099481"/>
            <a:ext cx="5717763" cy="47983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63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6E2284-6745-47E4-864F-6DF294365008}"/>
              </a:ext>
            </a:extLst>
          </p:cNvPr>
          <p:cNvSpPr txBox="1"/>
          <p:nvPr/>
        </p:nvSpPr>
        <p:spPr>
          <a:xfrm>
            <a:off x="2690069" y="624060"/>
            <a:ext cx="681186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/>
              <a:t>Principal Component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01248F-25E1-41E7-B92F-001EB493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22" y="2065462"/>
            <a:ext cx="4376565" cy="3414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16310A-AC6E-443B-B508-7453006B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896" y="2466679"/>
            <a:ext cx="4049803" cy="301320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7914E2F-EFB4-4480-BDB0-CEDA41ED77BD}"/>
              </a:ext>
            </a:extLst>
          </p:cNvPr>
          <p:cNvSpPr/>
          <p:nvPr/>
        </p:nvSpPr>
        <p:spPr>
          <a:xfrm>
            <a:off x="5523722" y="3340359"/>
            <a:ext cx="1530221" cy="111967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0B73A-6FCF-492B-81B4-4CB0CD4A6FDE}"/>
              </a:ext>
            </a:extLst>
          </p:cNvPr>
          <p:cNvSpPr txBox="1"/>
          <p:nvPr/>
        </p:nvSpPr>
        <p:spPr>
          <a:xfrm>
            <a:off x="5797799" y="3715530"/>
            <a:ext cx="56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DA05F-F28D-441B-9AE3-BD84F3D68909}"/>
              </a:ext>
            </a:extLst>
          </p:cNvPr>
          <p:cNvSpPr txBox="1"/>
          <p:nvPr/>
        </p:nvSpPr>
        <p:spPr>
          <a:xfrm>
            <a:off x="5797799" y="6003108"/>
            <a:ext cx="636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Images taken from:</a:t>
            </a:r>
          </a:p>
          <a:p>
            <a:r>
              <a:rPr lang="en-US" sz="900" dirty="0">
                <a:hlinkClick r:id="rId4"/>
              </a:rPr>
              <a:t>https://scikit-learn.org/stable/auto_examples/datasets/plot_iris_dataset.html#sphx-glr-auto-examples-datasets-plot-iris-dataset-py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68744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8DA0-ED46-47F3-AE78-3A75FBEE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398" y="0"/>
            <a:ext cx="4799202" cy="1325563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5279C-E9C6-49DC-B2E9-493133E78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37" y="1952760"/>
            <a:ext cx="2984327" cy="20597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73A6DE-F046-450A-9498-6BF7C4BED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118" y="1952760"/>
            <a:ext cx="3029431" cy="205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80A1C3-48B9-4316-B5BA-D5BA6C10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289" y="4012472"/>
            <a:ext cx="3029431" cy="2059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12D947-0F0C-4262-A85A-BE80633D8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118" y="4012472"/>
            <a:ext cx="3029431" cy="205971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A619D58-C9B9-481E-BFA1-6CD722DC568F}"/>
              </a:ext>
            </a:extLst>
          </p:cNvPr>
          <p:cNvSpPr/>
          <p:nvPr/>
        </p:nvSpPr>
        <p:spPr>
          <a:xfrm>
            <a:off x="1948862" y="2516697"/>
            <a:ext cx="167780" cy="11744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99F6C5-44A1-4EEA-9C7C-C940AE6FC75D}"/>
              </a:ext>
            </a:extLst>
          </p:cNvPr>
          <p:cNvSpPr/>
          <p:nvPr/>
        </p:nvSpPr>
        <p:spPr>
          <a:xfrm>
            <a:off x="2119258" y="4263704"/>
            <a:ext cx="167780" cy="16638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066F29-7C92-482A-8C43-D5A68C590688}"/>
              </a:ext>
            </a:extLst>
          </p:cNvPr>
          <p:cNvSpPr/>
          <p:nvPr/>
        </p:nvSpPr>
        <p:spPr>
          <a:xfrm>
            <a:off x="6660498" y="2350315"/>
            <a:ext cx="167780" cy="16638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EAB5E8-6821-4AF9-952B-CABD31A1022D}"/>
              </a:ext>
            </a:extLst>
          </p:cNvPr>
          <p:cNvSpPr/>
          <p:nvPr/>
        </p:nvSpPr>
        <p:spPr>
          <a:xfrm>
            <a:off x="6564205" y="4346895"/>
            <a:ext cx="167780" cy="16638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891E8-5604-4ECE-BFB9-378C6B7505F1}"/>
              </a:ext>
            </a:extLst>
          </p:cNvPr>
          <p:cNvSpPr txBox="1"/>
          <p:nvPr/>
        </p:nvSpPr>
        <p:spPr>
          <a:xfrm>
            <a:off x="4077759" y="3429000"/>
            <a:ext cx="141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Clusters =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4308B2-C36F-4D46-A569-D30E4B0363AF}"/>
              </a:ext>
            </a:extLst>
          </p:cNvPr>
          <p:cNvSpPr txBox="1"/>
          <p:nvPr/>
        </p:nvSpPr>
        <p:spPr>
          <a:xfrm>
            <a:off x="4125015" y="5390801"/>
            <a:ext cx="141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Clusters =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AE8A8-9890-42CF-9B7F-5418632A52A4}"/>
              </a:ext>
            </a:extLst>
          </p:cNvPr>
          <p:cNvSpPr txBox="1"/>
          <p:nvPr/>
        </p:nvSpPr>
        <p:spPr>
          <a:xfrm>
            <a:off x="8620805" y="3429000"/>
            <a:ext cx="141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Clusters =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9CBE8-DC36-41AB-BABF-859B0903975C}"/>
              </a:ext>
            </a:extLst>
          </p:cNvPr>
          <p:cNvSpPr txBox="1"/>
          <p:nvPr/>
        </p:nvSpPr>
        <p:spPr>
          <a:xfrm>
            <a:off x="8573549" y="5390801"/>
            <a:ext cx="141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Clusters = 5</a:t>
            </a:r>
          </a:p>
        </p:txBody>
      </p:sp>
    </p:spTree>
    <p:extLst>
      <p:ext uri="{BB962C8B-B14F-4D97-AF65-F5344CB8AC3E}">
        <p14:creationId xmlns:p14="http://schemas.microsoft.com/office/powerpoint/2010/main" val="2164478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0A6E6-9267-4AF3-8E8A-B56FE74D2AF6}"/>
              </a:ext>
            </a:extLst>
          </p:cNvPr>
          <p:cNvSpPr txBox="1">
            <a:spLocks/>
          </p:cNvSpPr>
          <p:nvPr/>
        </p:nvSpPr>
        <p:spPr>
          <a:xfrm>
            <a:off x="3696398" y="0"/>
            <a:ext cx="47992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90463-0995-4272-B21B-6C510072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900" y="3655077"/>
            <a:ext cx="3620572" cy="2610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4DB45-1D80-41C9-BA1A-BCB7FFA3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17" y="3655078"/>
            <a:ext cx="3620572" cy="2610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B85D2-4B2E-4E16-97A7-774A0C3D5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962" y="1044453"/>
            <a:ext cx="3706322" cy="261062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74A4D3C-1848-4A60-8B57-5D5CBFBAA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67" y="1044453"/>
            <a:ext cx="3620572" cy="26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342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ED30CD-CD89-4CA8-BA18-8414FAE1EC74}"/>
              </a:ext>
            </a:extLst>
          </p:cNvPr>
          <p:cNvSpPr txBox="1">
            <a:spLocks/>
          </p:cNvSpPr>
          <p:nvPr/>
        </p:nvSpPr>
        <p:spPr>
          <a:xfrm>
            <a:off x="562947" y="-822"/>
            <a:ext cx="11066106" cy="1016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Anomaly Detection with centroid distance measure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8C8C6-992B-412D-83E2-78FF8D05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353" y="1016215"/>
            <a:ext cx="3752850" cy="260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CB1129-CA96-4DED-9144-9363EA74E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48" y="3626065"/>
            <a:ext cx="3619500" cy="2609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93A44C-CF80-4740-AEA1-0BD2FAA89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353" y="3626065"/>
            <a:ext cx="3752850" cy="260985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59DF53C-E915-4BED-8AEF-0F197D69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648" y="1016215"/>
            <a:ext cx="3619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47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130230-9126-4C2D-93FA-2F7D86D2E06C}"/>
              </a:ext>
            </a:extLst>
          </p:cNvPr>
          <p:cNvSpPr txBox="1">
            <a:spLocks/>
          </p:cNvSpPr>
          <p:nvPr/>
        </p:nvSpPr>
        <p:spPr>
          <a:xfrm>
            <a:off x="1020570" y="0"/>
            <a:ext cx="104830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Anomalies detected using 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A8C19-6FCB-4A62-954C-47D502B2D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087" y="1026211"/>
            <a:ext cx="3042158" cy="2609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5BB2D-766C-45B8-844C-FD96EBA4D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441" y="3718241"/>
            <a:ext cx="3107473" cy="2596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ADF9A-D998-43AC-9D37-2BBC55AFA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087" y="3677920"/>
            <a:ext cx="3042821" cy="25965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1B02F3-50D8-4A3E-9956-137CC9A82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441" y="1026211"/>
            <a:ext cx="3107473" cy="26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17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409</TotalTime>
  <Words>351</Words>
  <Application>Microsoft Office PowerPoint</Application>
  <PresentationFormat>Widescreen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Retrospect</vt:lpstr>
      <vt:lpstr>Anomaly detection with supervised and unsupervised machine learning techniques</vt:lpstr>
      <vt:lpstr>PowerPoint Presentation</vt:lpstr>
      <vt:lpstr>PowerPoint Presentation</vt:lpstr>
      <vt:lpstr>PowerPoint Presentation</vt:lpstr>
      <vt:lpstr>PowerPoint Presentation</vt:lpstr>
      <vt:lpstr>K-means Clustering</vt:lpstr>
      <vt:lpstr>PowerPoint Presentation</vt:lpstr>
      <vt:lpstr>PowerPoint Presentation</vt:lpstr>
      <vt:lpstr>PowerPoint Presentation</vt:lpstr>
      <vt:lpstr>Anomaly Detection by applying the Gaussian distribution to the clusters</vt:lpstr>
      <vt:lpstr>Anomaly Detection using Isolation Forest</vt:lpstr>
      <vt:lpstr>Anomaly Detection using One Class SVM</vt:lpstr>
      <vt:lpstr>PowerPoint Presentation</vt:lpstr>
      <vt:lpstr>PowerPoint Presentation</vt:lpstr>
      <vt:lpstr>Credit Card Fraud Dataset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Simpson (Student)</dc:creator>
  <cp:lastModifiedBy>Daniel Simpson (Student)</cp:lastModifiedBy>
  <cp:revision>73</cp:revision>
  <dcterms:created xsi:type="dcterms:W3CDTF">2021-03-12T15:25:22Z</dcterms:created>
  <dcterms:modified xsi:type="dcterms:W3CDTF">2021-03-16T13:49:39Z</dcterms:modified>
</cp:coreProperties>
</file>